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ormorant Garamond Bold" panose="020B0604020202020204" charset="0"/>
      <p:regular r:id="rId14"/>
    </p:embeddedFont>
    <p:embeddedFont>
      <p:font typeface="Cormorant Garamond Medium" panose="020B0604020202020204" charset="0"/>
      <p:regular r:id="rId15"/>
    </p:embeddedFont>
    <p:embeddedFont>
      <p:font typeface="Cormorant Garamond Medium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33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2.jpe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 l="-21047" t="23397" r="-20067" b="20740"/>
          <a:stretch>
            <a:fillRect l="-76000" r="-7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072514" y="-209100"/>
            <a:ext cx="9525" cy="10496100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3" name="AutoShape 3"/>
          <p:cNvSpPr/>
          <p:nvPr/>
        </p:nvSpPr>
        <p:spPr>
          <a:xfrm rot="5400000">
            <a:off x="9286932" y="-1083077"/>
            <a:ext cx="9525" cy="18583389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id="4" name="Group 4"/>
          <p:cNvGrpSpPr/>
          <p:nvPr/>
        </p:nvGrpSpPr>
        <p:grpSpPr>
          <a:xfrm>
            <a:off x="16329560" y="8984932"/>
            <a:ext cx="783261" cy="153882"/>
            <a:chOff x="0" y="0"/>
            <a:chExt cx="2184939" cy="429260"/>
          </a:xfrm>
        </p:grpSpPr>
        <p:sp>
          <p:nvSpPr>
            <p:cNvPr id="5" name="Freeform 5"/>
            <p:cNvSpPr/>
            <p:nvPr/>
          </p:nvSpPr>
          <p:spPr>
            <a:xfrm>
              <a:off x="0" y="-5080"/>
              <a:ext cx="2184940" cy="434340"/>
            </a:xfrm>
            <a:custGeom>
              <a:avLst/>
              <a:gdLst/>
              <a:ahLst/>
              <a:cxnLst/>
              <a:rect l="l" t="t" r="r" b="b"/>
              <a:pathLst>
                <a:path w="2184940" h="434340">
                  <a:moveTo>
                    <a:pt x="2167159" y="187960"/>
                  </a:moveTo>
                  <a:lnTo>
                    <a:pt x="1905539" y="11430"/>
                  </a:lnTo>
                  <a:cubicBezTo>
                    <a:pt x="1887759" y="0"/>
                    <a:pt x="1864899" y="3810"/>
                    <a:pt x="1852199" y="21590"/>
                  </a:cubicBezTo>
                  <a:cubicBezTo>
                    <a:pt x="1840769" y="39370"/>
                    <a:pt x="1844579" y="62230"/>
                    <a:pt x="1862359" y="74930"/>
                  </a:cubicBezTo>
                  <a:lnTo>
                    <a:pt x="202110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21109" y="257810"/>
                  </a:lnTo>
                  <a:lnTo>
                    <a:pt x="1862359" y="364490"/>
                  </a:lnTo>
                  <a:cubicBezTo>
                    <a:pt x="1844579" y="375920"/>
                    <a:pt x="1840769" y="400050"/>
                    <a:pt x="1852199" y="417830"/>
                  </a:cubicBezTo>
                  <a:cubicBezTo>
                    <a:pt x="1859819" y="429260"/>
                    <a:pt x="1871249" y="434340"/>
                    <a:pt x="1883949" y="434340"/>
                  </a:cubicBezTo>
                  <a:cubicBezTo>
                    <a:pt x="1891569" y="434340"/>
                    <a:pt x="1899190" y="431800"/>
                    <a:pt x="1905540" y="427990"/>
                  </a:cubicBezTo>
                  <a:lnTo>
                    <a:pt x="2168429" y="251460"/>
                  </a:lnTo>
                  <a:cubicBezTo>
                    <a:pt x="2178590" y="243840"/>
                    <a:pt x="2184940" y="232410"/>
                    <a:pt x="2184940" y="219710"/>
                  </a:cubicBezTo>
                  <a:cubicBezTo>
                    <a:pt x="2184940" y="207010"/>
                    <a:pt x="2178590" y="195580"/>
                    <a:pt x="2167159" y="1879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3287242" y="3254844"/>
            <a:ext cx="11713516" cy="2533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6"/>
              </a:lnSpc>
            </a:pPr>
            <a:r>
              <a:rPr lang="en-US" sz="9726" dirty="0">
                <a:solidFill>
                  <a:srgbClr val="000000"/>
                </a:solidFill>
                <a:latin typeface="Cormorant Garamond Bold" panose="020B0604020202020204" charset="0"/>
              </a:rPr>
              <a:t>POSICIONAMIENTO</a:t>
            </a:r>
            <a:r>
              <a:rPr lang="en-US" sz="9726" dirty="0">
                <a:solidFill>
                  <a:srgbClr val="000000"/>
                </a:solidFill>
                <a:latin typeface="Cormorant Garamond Medium Bold"/>
              </a:rPr>
              <a:t> Y VISUALIZACIÓN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70047" y="843915"/>
            <a:ext cx="581484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 dirty="0">
                <a:solidFill>
                  <a:srgbClr val="000000"/>
                </a:solidFill>
                <a:latin typeface="Cormorant Garamond Bold" panose="020B0604020202020204" charset="0"/>
              </a:rPr>
              <a:t>01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 l="-21047" t="23397" r="-20067" b="20740"/>
          <a:stretch>
            <a:fillRect l="-76000" r="-7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072514" y="-209100"/>
            <a:ext cx="9525" cy="10496100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id="3" name="Group 3"/>
          <p:cNvGrpSpPr/>
          <p:nvPr/>
        </p:nvGrpSpPr>
        <p:grpSpPr>
          <a:xfrm>
            <a:off x="637070" y="8984932"/>
            <a:ext cx="783261" cy="153882"/>
            <a:chOff x="0" y="0"/>
            <a:chExt cx="2184939" cy="429260"/>
          </a:xfrm>
        </p:grpSpPr>
        <p:sp>
          <p:nvSpPr>
            <p:cNvPr id="4" name="Freeform 4"/>
            <p:cNvSpPr/>
            <p:nvPr/>
          </p:nvSpPr>
          <p:spPr>
            <a:xfrm>
              <a:off x="0" y="-5080"/>
              <a:ext cx="2184940" cy="434340"/>
            </a:xfrm>
            <a:custGeom>
              <a:avLst/>
              <a:gdLst/>
              <a:ahLst/>
              <a:cxnLst/>
              <a:rect l="l" t="t" r="r" b="b"/>
              <a:pathLst>
                <a:path w="2184940" h="434340">
                  <a:moveTo>
                    <a:pt x="2167159" y="187960"/>
                  </a:moveTo>
                  <a:lnTo>
                    <a:pt x="1905539" y="11430"/>
                  </a:lnTo>
                  <a:cubicBezTo>
                    <a:pt x="1887759" y="0"/>
                    <a:pt x="1864899" y="3810"/>
                    <a:pt x="1852199" y="21590"/>
                  </a:cubicBezTo>
                  <a:cubicBezTo>
                    <a:pt x="1840769" y="39370"/>
                    <a:pt x="1844579" y="62230"/>
                    <a:pt x="1862359" y="74930"/>
                  </a:cubicBezTo>
                  <a:lnTo>
                    <a:pt x="202110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21109" y="257810"/>
                  </a:lnTo>
                  <a:lnTo>
                    <a:pt x="1862359" y="364490"/>
                  </a:lnTo>
                  <a:cubicBezTo>
                    <a:pt x="1844579" y="375920"/>
                    <a:pt x="1840769" y="400050"/>
                    <a:pt x="1852199" y="417830"/>
                  </a:cubicBezTo>
                  <a:cubicBezTo>
                    <a:pt x="1859819" y="429260"/>
                    <a:pt x="1871249" y="434340"/>
                    <a:pt x="1883949" y="434340"/>
                  </a:cubicBezTo>
                  <a:cubicBezTo>
                    <a:pt x="1891569" y="434340"/>
                    <a:pt x="1899190" y="431800"/>
                    <a:pt x="1905540" y="427990"/>
                  </a:cubicBezTo>
                  <a:lnTo>
                    <a:pt x="2168429" y="251460"/>
                  </a:lnTo>
                  <a:cubicBezTo>
                    <a:pt x="2178590" y="243840"/>
                    <a:pt x="2184940" y="232410"/>
                    <a:pt x="2184940" y="219710"/>
                  </a:cubicBezTo>
                  <a:cubicBezTo>
                    <a:pt x="2184940" y="207010"/>
                    <a:pt x="2178590" y="195580"/>
                    <a:pt x="2167159" y="1879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l="31793" r="31793"/>
          <a:stretch>
            <a:fillRect/>
          </a:stretch>
        </p:blipFill>
        <p:spPr>
          <a:xfrm>
            <a:off x="2082039" y="-9525"/>
            <a:ext cx="4668764" cy="854762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7152281" y="1866979"/>
            <a:ext cx="10508169" cy="6488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Cuando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se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descarga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el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contenido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HTML y CSS, se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aplica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un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procesamiento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muy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complejo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antes de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mostrar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las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páginas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a los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usuarios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. Los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navegadores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crean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una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para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representar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a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cada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elemento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de la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página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HTML.</a:t>
            </a:r>
          </a:p>
          <a:p>
            <a:pPr>
              <a:lnSpc>
                <a:spcPts val="3919"/>
              </a:lnSpc>
            </a:pP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</a:p>
          <a:p>
            <a:pPr>
              <a:lnSpc>
                <a:spcPts val="3919"/>
              </a:lnSpc>
            </a:pP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Los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factores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que se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tienen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cuenta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para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generar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cada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son:</a:t>
            </a:r>
          </a:p>
          <a:p>
            <a:pPr marL="604520" lvl="1" indent="-302260">
              <a:lnSpc>
                <a:spcPts val="3919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Las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propiedades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width y height de la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.</a:t>
            </a:r>
          </a:p>
          <a:p>
            <a:pPr marL="604520" lvl="1" indent="-302260">
              <a:lnSpc>
                <a:spcPts val="3919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El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tipo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cada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elemento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HTML (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elemento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bloque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o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elemento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línea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).</a:t>
            </a:r>
          </a:p>
          <a:p>
            <a:pPr marL="604520" lvl="1" indent="-302260">
              <a:lnSpc>
                <a:spcPts val="3919"/>
              </a:lnSpc>
              <a:buFont typeface="Arial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de la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(normal,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relativo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absoluto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fijo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o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flotante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).</a:t>
            </a:r>
          </a:p>
          <a:p>
            <a:pPr marL="604520" lvl="1" indent="-302260">
              <a:lnSpc>
                <a:spcPts val="3919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Las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relaciones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entre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elementos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.</a:t>
            </a:r>
          </a:p>
          <a:p>
            <a:pPr marL="604520" lvl="1" indent="-302260">
              <a:lnSpc>
                <a:spcPts val="3919"/>
              </a:lnSpc>
              <a:buFont typeface="Arial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Otro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tipo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información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como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por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ejemplo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el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tamaño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de las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imágenes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y el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tamaño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de la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ventana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del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navegador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.</a:t>
            </a:r>
          </a:p>
          <a:p>
            <a:pPr>
              <a:lnSpc>
                <a:spcPts val="3963"/>
              </a:lnSpc>
            </a:pPr>
            <a:endParaRPr lang="en-US" sz="2800" dirty="0">
              <a:solidFill>
                <a:srgbClr val="000000"/>
              </a:solidFill>
              <a:latin typeface="Cormorant Garamond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70047" y="843915"/>
            <a:ext cx="581484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 dirty="0">
                <a:solidFill>
                  <a:srgbClr val="000000"/>
                </a:solidFill>
                <a:latin typeface="Cormorant Garamond Bold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rot="-5400000">
            <a:off x="10185019" y="435122"/>
            <a:ext cx="9525" cy="16215486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9" name="TextBox 9"/>
          <p:cNvSpPr txBox="1"/>
          <p:nvPr/>
        </p:nvSpPr>
        <p:spPr>
          <a:xfrm>
            <a:off x="7152281" y="1024890"/>
            <a:ext cx="10241818" cy="624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0"/>
              </a:lnSpc>
            </a:pPr>
            <a:r>
              <a:rPr lang="en-US" sz="4700" dirty="0">
                <a:solidFill>
                  <a:srgbClr val="000000"/>
                </a:solidFill>
                <a:latin typeface="Cormorant Garamond Bold" panose="020B0604020202020204" charset="0"/>
              </a:rPr>
              <a:t>INTRODUCCIÓN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 l="-21047" t="23397" r="-20067" b="20740"/>
          <a:stretch>
            <a:fillRect l="-76000" r="-7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072514" y="-209100"/>
            <a:ext cx="9525" cy="10496100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3" name="AutoShape 3"/>
          <p:cNvSpPr/>
          <p:nvPr/>
        </p:nvSpPr>
        <p:spPr>
          <a:xfrm>
            <a:off x="9561177" y="7604679"/>
            <a:ext cx="38320" cy="2682321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id="4" name="Group 4"/>
          <p:cNvGrpSpPr/>
          <p:nvPr/>
        </p:nvGrpSpPr>
        <p:grpSpPr>
          <a:xfrm>
            <a:off x="631436" y="8984932"/>
            <a:ext cx="783261" cy="153882"/>
            <a:chOff x="0" y="0"/>
            <a:chExt cx="2184939" cy="429260"/>
          </a:xfrm>
        </p:grpSpPr>
        <p:sp>
          <p:nvSpPr>
            <p:cNvPr id="5" name="Freeform 5"/>
            <p:cNvSpPr/>
            <p:nvPr/>
          </p:nvSpPr>
          <p:spPr>
            <a:xfrm>
              <a:off x="0" y="-5080"/>
              <a:ext cx="2184940" cy="434340"/>
            </a:xfrm>
            <a:custGeom>
              <a:avLst/>
              <a:gdLst/>
              <a:ahLst/>
              <a:cxnLst/>
              <a:rect l="l" t="t" r="r" b="b"/>
              <a:pathLst>
                <a:path w="2184940" h="434340">
                  <a:moveTo>
                    <a:pt x="2167159" y="187960"/>
                  </a:moveTo>
                  <a:lnTo>
                    <a:pt x="1905539" y="11430"/>
                  </a:lnTo>
                  <a:cubicBezTo>
                    <a:pt x="1887759" y="0"/>
                    <a:pt x="1864899" y="3810"/>
                    <a:pt x="1852199" y="21590"/>
                  </a:cubicBezTo>
                  <a:cubicBezTo>
                    <a:pt x="1840769" y="39370"/>
                    <a:pt x="1844579" y="62230"/>
                    <a:pt x="1862359" y="74930"/>
                  </a:cubicBezTo>
                  <a:lnTo>
                    <a:pt x="202110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21109" y="257810"/>
                  </a:lnTo>
                  <a:lnTo>
                    <a:pt x="1862359" y="364490"/>
                  </a:lnTo>
                  <a:cubicBezTo>
                    <a:pt x="1844579" y="375920"/>
                    <a:pt x="1840769" y="400050"/>
                    <a:pt x="1852199" y="417830"/>
                  </a:cubicBezTo>
                  <a:cubicBezTo>
                    <a:pt x="1859819" y="429260"/>
                    <a:pt x="1871249" y="434340"/>
                    <a:pt x="1883949" y="434340"/>
                  </a:cubicBezTo>
                  <a:cubicBezTo>
                    <a:pt x="1891569" y="434340"/>
                    <a:pt x="1899190" y="431800"/>
                    <a:pt x="1905540" y="427990"/>
                  </a:cubicBezTo>
                  <a:lnTo>
                    <a:pt x="2168429" y="251460"/>
                  </a:lnTo>
                  <a:cubicBezTo>
                    <a:pt x="2178590" y="243840"/>
                    <a:pt x="2184940" y="232410"/>
                    <a:pt x="2184940" y="219710"/>
                  </a:cubicBezTo>
                  <a:cubicBezTo>
                    <a:pt x="2184940" y="207010"/>
                    <a:pt x="2178590" y="195580"/>
                    <a:pt x="2167159" y="1879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AutoShape 6"/>
          <p:cNvSpPr/>
          <p:nvPr/>
        </p:nvSpPr>
        <p:spPr>
          <a:xfrm rot="-5400000">
            <a:off x="10384380" y="-7655029"/>
            <a:ext cx="9525" cy="16215486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7" name="AutoShape 7"/>
          <p:cNvSpPr/>
          <p:nvPr/>
        </p:nvSpPr>
        <p:spPr>
          <a:xfrm rot="-5400000">
            <a:off x="10279914" y="-403407"/>
            <a:ext cx="9572" cy="16006599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8" name="TextBox 8"/>
          <p:cNvSpPr txBox="1"/>
          <p:nvPr/>
        </p:nvSpPr>
        <p:spPr>
          <a:xfrm>
            <a:off x="2882033" y="7680879"/>
            <a:ext cx="6261967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4200" dirty="0">
                <a:solidFill>
                  <a:srgbClr val="000000"/>
                </a:solidFill>
                <a:latin typeface="Cormorant Garamond Bold Bold"/>
              </a:rPr>
              <a:t>ELEMENTOS DE </a:t>
            </a:r>
            <a:r>
              <a:rPr lang="en-US" sz="4200" dirty="0">
                <a:solidFill>
                  <a:srgbClr val="000000"/>
                </a:solidFill>
                <a:latin typeface="Cormorant Garamond Bold" panose="020B0604020202020204" charset="0"/>
              </a:rPr>
              <a:t>BLOQUE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634836" y="7690404"/>
            <a:ext cx="6114198" cy="554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4199" dirty="0">
                <a:solidFill>
                  <a:srgbClr val="000000"/>
                </a:solidFill>
                <a:latin typeface="Cormorant Garamond Bold" panose="020B0604020202020204" charset="0"/>
              </a:rPr>
              <a:t>ELEMENTOS</a:t>
            </a:r>
            <a:r>
              <a:rPr lang="en-US" sz="4199" dirty="0">
                <a:solidFill>
                  <a:srgbClr val="000000"/>
                </a:solidFill>
                <a:latin typeface="Cormorant Garamond Bold Bold"/>
              </a:rPr>
              <a:t> EN LINEA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64414" y="843915"/>
            <a:ext cx="696441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Cormorant Garamond Bold"/>
              </a:rPr>
              <a:t>03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882033" y="8356282"/>
            <a:ext cx="5997565" cy="1257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800">
                <a:solidFill>
                  <a:srgbClr val="000000"/>
                </a:solidFill>
                <a:latin typeface="Cormorant Garamond Medium"/>
              </a:rPr>
              <a:t>Los elementos de bloque siempre empiezan en una nueva línea y ocupan todo el espacio disponible hasta el final de la línea.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634836" y="8210550"/>
            <a:ext cx="6307683" cy="1676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800">
                <a:solidFill>
                  <a:srgbClr val="000000"/>
                </a:solidFill>
                <a:latin typeface="Cormorant Garamond Medium"/>
              </a:rPr>
              <a:t>Los elementos en línea no empiezan necesariamente en nueva línea y sólo ocupan el espacio necesario para mostrar sus contenidos.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781800" y="803845"/>
            <a:ext cx="8698613" cy="663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99"/>
              </a:lnSpc>
            </a:pPr>
            <a:r>
              <a:rPr lang="en-US" sz="4999" dirty="0">
                <a:solidFill>
                  <a:srgbClr val="000000"/>
                </a:solidFill>
                <a:latin typeface="Cormorant Garamond Bold Bold"/>
              </a:rPr>
              <a:t>TIPOS </a:t>
            </a:r>
            <a:r>
              <a:rPr lang="en-US" sz="4999" dirty="0">
                <a:solidFill>
                  <a:srgbClr val="000000"/>
                </a:solidFill>
                <a:latin typeface="Cormorant Garamond Bold" panose="020B0604020202020204" charset="0"/>
              </a:rPr>
              <a:t>DE</a:t>
            </a:r>
            <a:r>
              <a:rPr lang="en-US" sz="4999" dirty="0">
                <a:solidFill>
                  <a:srgbClr val="000000"/>
                </a:solidFill>
                <a:latin typeface="Cormorant Garamond Bold Bold"/>
              </a:rPr>
              <a:t> </a:t>
            </a:r>
            <a:r>
              <a:rPr lang="en-US" sz="4999" dirty="0">
                <a:solidFill>
                  <a:srgbClr val="000000"/>
                </a:solidFill>
                <a:latin typeface="Cormorant Garamond Bold" panose="020B0604020202020204" charset="0"/>
              </a:rPr>
              <a:t>ELEMENTOS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859621" y="1629236"/>
            <a:ext cx="14459976" cy="3831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El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estándar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 HTML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clasifica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 a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todos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 sus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elementos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en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 dos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grandes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grupos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: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elementos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en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línea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 y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elementos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 de </a:t>
            </a:r>
            <a:r>
              <a:rPr lang="en-US" sz="2500" dirty="0" err="1">
                <a:solidFill>
                  <a:srgbClr val="000000"/>
                </a:solidFill>
                <a:latin typeface="Cormorant Garamond Medium"/>
              </a:rPr>
              <a:t>bloque</a:t>
            </a:r>
            <a:r>
              <a:rPr lang="en-US" sz="2500" dirty="0">
                <a:solidFill>
                  <a:srgbClr val="000000"/>
                </a:solidFill>
                <a:latin typeface="Cormorant Garamond Medium"/>
              </a:rPr>
              <a:t>.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CAB664DC-0AF1-426D-9667-486E3DB707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271827"/>
            <a:ext cx="9414742" cy="471740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1104" b="5930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072514" y="-209100"/>
            <a:ext cx="9525" cy="10496100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id="3" name="Group 3"/>
          <p:cNvGrpSpPr/>
          <p:nvPr/>
        </p:nvGrpSpPr>
        <p:grpSpPr>
          <a:xfrm>
            <a:off x="631436" y="8984932"/>
            <a:ext cx="783261" cy="153882"/>
            <a:chOff x="0" y="0"/>
            <a:chExt cx="2184939" cy="429260"/>
          </a:xfrm>
        </p:grpSpPr>
        <p:sp>
          <p:nvSpPr>
            <p:cNvPr id="4" name="Freeform 4"/>
            <p:cNvSpPr/>
            <p:nvPr/>
          </p:nvSpPr>
          <p:spPr>
            <a:xfrm>
              <a:off x="0" y="-5080"/>
              <a:ext cx="2184940" cy="434340"/>
            </a:xfrm>
            <a:custGeom>
              <a:avLst/>
              <a:gdLst/>
              <a:ahLst/>
              <a:cxnLst/>
              <a:rect l="l" t="t" r="r" b="b"/>
              <a:pathLst>
                <a:path w="2184940" h="434340">
                  <a:moveTo>
                    <a:pt x="2167159" y="187960"/>
                  </a:moveTo>
                  <a:lnTo>
                    <a:pt x="1905539" y="11430"/>
                  </a:lnTo>
                  <a:cubicBezTo>
                    <a:pt x="1887759" y="0"/>
                    <a:pt x="1864899" y="3810"/>
                    <a:pt x="1852199" y="21590"/>
                  </a:cubicBezTo>
                  <a:cubicBezTo>
                    <a:pt x="1840769" y="39370"/>
                    <a:pt x="1844579" y="62230"/>
                    <a:pt x="1862359" y="74930"/>
                  </a:cubicBezTo>
                  <a:lnTo>
                    <a:pt x="202110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21109" y="257810"/>
                  </a:lnTo>
                  <a:lnTo>
                    <a:pt x="1862359" y="364490"/>
                  </a:lnTo>
                  <a:cubicBezTo>
                    <a:pt x="1844579" y="375920"/>
                    <a:pt x="1840769" y="400050"/>
                    <a:pt x="1852199" y="417830"/>
                  </a:cubicBezTo>
                  <a:cubicBezTo>
                    <a:pt x="1859819" y="429260"/>
                    <a:pt x="1871249" y="434340"/>
                    <a:pt x="1883949" y="434340"/>
                  </a:cubicBezTo>
                  <a:cubicBezTo>
                    <a:pt x="1891569" y="434340"/>
                    <a:pt x="1899190" y="431800"/>
                    <a:pt x="1905540" y="427990"/>
                  </a:cubicBezTo>
                  <a:lnTo>
                    <a:pt x="2168429" y="251460"/>
                  </a:lnTo>
                  <a:cubicBezTo>
                    <a:pt x="2178590" y="243840"/>
                    <a:pt x="2184940" y="232410"/>
                    <a:pt x="2184940" y="219710"/>
                  </a:cubicBezTo>
                  <a:cubicBezTo>
                    <a:pt x="2184940" y="207010"/>
                    <a:pt x="2178590" y="195580"/>
                    <a:pt x="2167159" y="1879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864414" y="843915"/>
            <a:ext cx="696441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Cormorant Garamond Bold"/>
              </a:rPr>
              <a:t>04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82033" y="1114425"/>
            <a:ext cx="14608897" cy="1214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0"/>
              </a:lnSpc>
            </a:pPr>
            <a:r>
              <a:rPr lang="en-US" sz="4700" dirty="0">
                <a:solidFill>
                  <a:srgbClr val="000000"/>
                </a:solidFill>
                <a:latin typeface="Cormorant Garamond Bold Bold"/>
              </a:rPr>
              <a:t>ELEMENTOS EN </a:t>
            </a:r>
            <a:r>
              <a:rPr lang="en-US" sz="4700" dirty="0">
                <a:solidFill>
                  <a:srgbClr val="000000"/>
                </a:solidFill>
                <a:latin typeface="Cormorant Garamond Bold" panose="020B0604020202020204" charset="0"/>
              </a:rPr>
              <a:t>BLOQUE</a:t>
            </a:r>
            <a:r>
              <a:rPr lang="en-US" sz="4700" dirty="0">
                <a:solidFill>
                  <a:srgbClr val="000000"/>
                </a:solidFill>
                <a:latin typeface="Cormorant Garamond Bold Bold"/>
              </a:rPr>
              <a:t> Y EL LINEA DEFINIDOS EN HTML: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82033" y="2849308"/>
            <a:ext cx="14138526" cy="5661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Los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elementos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línea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definidos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por HTML son: 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a,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abbr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acronym, b,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basefont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bdo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big,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br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cite, code,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dfn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em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font,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img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input,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kbd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label, q, s,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samp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select, small, span, strike, strong, sub, sup,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textarea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tt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u, var.</a:t>
            </a:r>
          </a:p>
          <a:p>
            <a:pPr>
              <a:lnSpc>
                <a:spcPts val="3360"/>
              </a:lnSpc>
            </a:pPr>
            <a:endParaRPr lang="en-US" sz="2800" dirty="0">
              <a:solidFill>
                <a:srgbClr val="000000"/>
              </a:solidFill>
              <a:latin typeface="Cormorant Garamond Medium" panose="020B0604020202020204" charset="0"/>
            </a:endParaRPr>
          </a:p>
          <a:p>
            <a:pPr>
              <a:lnSpc>
                <a:spcPts val="3360"/>
              </a:lnSpc>
            </a:pP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Los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elementos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bloque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definidos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por HTML son: 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address, blockquote, center,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dir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div, dl,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fieldset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form, h1, h2, h3, h4, h5, h6,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hr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isindex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menu,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noframes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noscript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ol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p, pre, table, ul.</a:t>
            </a:r>
          </a:p>
          <a:p>
            <a:pPr>
              <a:lnSpc>
                <a:spcPts val="3360"/>
              </a:lnSpc>
            </a:pPr>
            <a:endParaRPr lang="en-US" sz="2800" dirty="0">
              <a:solidFill>
                <a:srgbClr val="000000"/>
              </a:solidFill>
              <a:latin typeface="Cormorant Garamond Medium" panose="020B0604020202020204" charset="0"/>
            </a:endParaRPr>
          </a:p>
          <a:p>
            <a:pPr>
              <a:lnSpc>
                <a:spcPts val="3360"/>
              </a:lnSpc>
            </a:pP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Los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siguientes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elementos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también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se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considera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que son de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bloque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: dd, dt, frameset, li,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tbody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td,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tfoot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th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thead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, tr.</a:t>
            </a:r>
          </a:p>
          <a:p>
            <a:pPr>
              <a:lnSpc>
                <a:spcPts val="3360"/>
              </a:lnSpc>
            </a:pPr>
            <a:endParaRPr lang="en-US" sz="2800" dirty="0">
              <a:solidFill>
                <a:srgbClr val="000000"/>
              </a:solidFill>
              <a:latin typeface="Cormorant Garamond Medium" panose="020B0604020202020204" charset="0"/>
            </a:endParaRPr>
          </a:p>
          <a:p>
            <a:pPr>
              <a:lnSpc>
                <a:spcPts val="3360"/>
              </a:lnSpc>
            </a:pP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Los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siguientes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elementos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pueden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ser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línea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y de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bloque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según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las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circunstancias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: button, del, iframe, ins, map, object, script.</a:t>
            </a:r>
          </a:p>
          <a:p>
            <a:pPr>
              <a:lnSpc>
                <a:spcPts val="3360"/>
              </a:lnSpc>
            </a:pPr>
            <a:endParaRPr lang="en-US" sz="2800" dirty="0">
              <a:solidFill>
                <a:srgbClr val="000000"/>
              </a:solidFill>
              <a:latin typeface="Cormorant Garamond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6693" b="5372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072514" y="-209100"/>
            <a:ext cx="9525" cy="10496100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3" name="TextBox 3"/>
          <p:cNvSpPr txBox="1"/>
          <p:nvPr/>
        </p:nvSpPr>
        <p:spPr>
          <a:xfrm>
            <a:off x="3018726" y="1114425"/>
            <a:ext cx="10241818" cy="624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0"/>
              </a:lnSpc>
            </a:pPr>
            <a:r>
              <a:rPr lang="en-US" sz="4700" dirty="0">
                <a:solidFill>
                  <a:srgbClr val="000000"/>
                </a:solidFill>
                <a:latin typeface="Cormorant Garamond Bold" panose="020B0604020202020204" charset="0"/>
              </a:rPr>
              <a:t>POSICIONAMIENTO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018726" y="2226137"/>
            <a:ext cx="14240574" cy="6533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Los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navegadores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crean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y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forma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automática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todas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las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cajas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que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forman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cada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página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HTML. Sin embargo,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usando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CSS 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puede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modificar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posición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la que 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muestra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cada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.</a:t>
            </a:r>
          </a:p>
          <a:p>
            <a:pPr>
              <a:lnSpc>
                <a:spcPts val="3360"/>
              </a:lnSpc>
            </a:pPr>
            <a:endParaRPr lang="en-US" sz="2800" dirty="0">
              <a:solidFill>
                <a:srgbClr val="000000"/>
              </a:solidFill>
              <a:latin typeface="Cormorant Garamond Medium"/>
            </a:endParaRPr>
          </a:p>
          <a:p>
            <a:pPr>
              <a:lnSpc>
                <a:spcPts val="3360"/>
              </a:lnSpc>
            </a:pP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estándar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CSS define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cinco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modelos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diferentes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para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posicionar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una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:</a:t>
            </a:r>
          </a:p>
          <a:p>
            <a:pPr marL="604520" lvl="1" indent="-302260">
              <a:lnSpc>
                <a:spcPts val="3360"/>
              </a:lnSpc>
              <a:buFont typeface="Arial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normal o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estático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: 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trata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que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utilizan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los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navegadores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si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no se indica lo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contrario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.</a:t>
            </a:r>
          </a:p>
          <a:p>
            <a:pPr marL="604520" lvl="1" indent="-302260">
              <a:lnSpc>
                <a:spcPts val="3360"/>
              </a:lnSpc>
              <a:buFont typeface="Arial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relativo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: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variante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normal que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consiste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posicionar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una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según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normal y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después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desplazarla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respecto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su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posición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original.</a:t>
            </a:r>
          </a:p>
          <a:p>
            <a:pPr marL="604520" lvl="1" indent="-302260">
              <a:lnSpc>
                <a:spcPts val="3360"/>
              </a:lnSpc>
              <a:buFont typeface="Arial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absoluto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: 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posición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una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establece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forma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absoluta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respecto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su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elemento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contenedor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y el resto de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elementos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página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ignoran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nueva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posición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elemento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.</a:t>
            </a:r>
          </a:p>
          <a:p>
            <a:pPr marL="604520" lvl="1" indent="-302260">
              <a:lnSpc>
                <a:spcPts val="3360"/>
              </a:lnSpc>
              <a:buFont typeface="Arial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fijo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: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variante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absoluto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que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convierte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una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un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elemento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inamovible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.</a:t>
            </a:r>
          </a:p>
          <a:p>
            <a:pPr marL="604520" lvl="1" indent="-302260">
              <a:lnSpc>
                <a:spcPts val="3360"/>
              </a:lnSpc>
              <a:buFont typeface="Arial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Bold" panose="020B0604020202020204" charset="0"/>
              </a:rPr>
              <a:t>flotante</a:t>
            </a: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: 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que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desplaza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las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cajas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todo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lo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posible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hacia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izquierda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o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hacia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derecha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línea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la que 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encuentran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.</a:t>
            </a:r>
          </a:p>
          <a:p>
            <a:pPr>
              <a:lnSpc>
                <a:spcPts val="3360"/>
              </a:lnSpc>
            </a:pPr>
            <a:endParaRPr lang="en-US" sz="2800" dirty="0">
              <a:solidFill>
                <a:srgbClr val="000000"/>
              </a:solidFill>
              <a:latin typeface="Cormorant Garamond Mediu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70047" y="843915"/>
            <a:ext cx="581484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Cormorant Garamond Bold"/>
              </a:rPr>
              <a:t>05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637070" y="8984932"/>
            <a:ext cx="783261" cy="153882"/>
            <a:chOff x="0" y="0"/>
            <a:chExt cx="2184939" cy="429260"/>
          </a:xfrm>
        </p:grpSpPr>
        <p:sp>
          <p:nvSpPr>
            <p:cNvPr id="7" name="Freeform 7"/>
            <p:cNvSpPr/>
            <p:nvPr/>
          </p:nvSpPr>
          <p:spPr>
            <a:xfrm>
              <a:off x="0" y="-5080"/>
              <a:ext cx="2184940" cy="434340"/>
            </a:xfrm>
            <a:custGeom>
              <a:avLst/>
              <a:gdLst/>
              <a:ahLst/>
              <a:cxnLst/>
              <a:rect l="l" t="t" r="r" b="b"/>
              <a:pathLst>
                <a:path w="2184940" h="434340">
                  <a:moveTo>
                    <a:pt x="2167159" y="187960"/>
                  </a:moveTo>
                  <a:lnTo>
                    <a:pt x="1905539" y="11430"/>
                  </a:lnTo>
                  <a:cubicBezTo>
                    <a:pt x="1887759" y="0"/>
                    <a:pt x="1864899" y="3810"/>
                    <a:pt x="1852199" y="21590"/>
                  </a:cubicBezTo>
                  <a:cubicBezTo>
                    <a:pt x="1840769" y="39370"/>
                    <a:pt x="1844579" y="62230"/>
                    <a:pt x="1862359" y="74930"/>
                  </a:cubicBezTo>
                  <a:lnTo>
                    <a:pt x="202110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21109" y="257810"/>
                  </a:lnTo>
                  <a:lnTo>
                    <a:pt x="1862359" y="364490"/>
                  </a:lnTo>
                  <a:cubicBezTo>
                    <a:pt x="1844579" y="375920"/>
                    <a:pt x="1840769" y="400050"/>
                    <a:pt x="1852199" y="417830"/>
                  </a:cubicBezTo>
                  <a:cubicBezTo>
                    <a:pt x="1859819" y="429260"/>
                    <a:pt x="1871249" y="434340"/>
                    <a:pt x="1883949" y="434340"/>
                  </a:cubicBezTo>
                  <a:cubicBezTo>
                    <a:pt x="1891569" y="434340"/>
                    <a:pt x="1899190" y="431800"/>
                    <a:pt x="1905540" y="427990"/>
                  </a:cubicBezTo>
                  <a:lnTo>
                    <a:pt x="2168429" y="251460"/>
                  </a:lnTo>
                  <a:cubicBezTo>
                    <a:pt x="2178590" y="243840"/>
                    <a:pt x="2184940" y="232410"/>
                    <a:pt x="2184940" y="219710"/>
                  </a:cubicBezTo>
                  <a:cubicBezTo>
                    <a:pt x="2184940" y="207010"/>
                    <a:pt x="2178590" y="195580"/>
                    <a:pt x="2167159" y="1879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6693" b="5372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072514" y="-209100"/>
            <a:ext cx="9525" cy="10496100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3" name="TextBox 3"/>
          <p:cNvSpPr txBox="1"/>
          <p:nvPr/>
        </p:nvSpPr>
        <p:spPr>
          <a:xfrm>
            <a:off x="3018726" y="759460"/>
            <a:ext cx="10241818" cy="624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0"/>
              </a:lnSpc>
            </a:pPr>
            <a:r>
              <a:rPr lang="en-US" sz="4700" dirty="0">
                <a:solidFill>
                  <a:srgbClr val="000000"/>
                </a:solidFill>
                <a:latin typeface="Cormorant Garamond Bold" panose="020B0604020202020204" charset="0"/>
              </a:rPr>
              <a:t>POSITION</a:t>
            </a:r>
            <a:r>
              <a:rPr lang="en-US" sz="4700" dirty="0">
                <a:solidFill>
                  <a:srgbClr val="000000"/>
                </a:solidFill>
                <a:latin typeface="Cormorant Garamond Medium Bold"/>
              </a:rPr>
              <a:t>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018726" y="1664970"/>
            <a:ext cx="14240574" cy="8713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una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establece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mediante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propiedad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position:</a:t>
            </a:r>
          </a:p>
          <a:p>
            <a:pPr>
              <a:lnSpc>
                <a:spcPts val="3360"/>
              </a:lnSpc>
            </a:pPr>
            <a:r>
              <a:rPr lang="en-US" sz="2800" b="1" dirty="0" err="1">
                <a:solidFill>
                  <a:srgbClr val="000000"/>
                </a:solidFill>
                <a:latin typeface="Cormorant Garamond Medium"/>
              </a:rPr>
              <a:t>Propiedad</a:t>
            </a:r>
            <a:r>
              <a:rPr lang="en-US" sz="2800" b="1" dirty="0">
                <a:solidFill>
                  <a:srgbClr val="000000"/>
                </a:solidFill>
                <a:latin typeface="Cormorant Garamond Medium"/>
              </a:rPr>
              <a:t>: 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position</a:t>
            </a:r>
          </a:p>
          <a:p>
            <a:pPr>
              <a:lnSpc>
                <a:spcPts val="3360"/>
              </a:lnSpc>
            </a:pPr>
            <a:r>
              <a:rPr lang="en-US" sz="2800" b="1" dirty="0" err="1">
                <a:solidFill>
                  <a:srgbClr val="000000"/>
                </a:solidFill>
                <a:latin typeface="Cormorant Garamond Medium"/>
              </a:rPr>
              <a:t>Valores</a:t>
            </a:r>
            <a:r>
              <a:rPr lang="en-US" sz="2800" b="1" dirty="0">
                <a:solidFill>
                  <a:srgbClr val="000000"/>
                </a:solidFill>
                <a:latin typeface="Cormorant Garamond Medium"/>
              </a:rPr>
              <a:t>: 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static | relative | absolute | fixed | inherit</a:t>
            </a:r>
          </a:p>
          <a:p>
            <a:pPr>
              <a:lnSpc>
                <a:spcPts val="3360"/>
              </a:lnSpc>
            </a:pPr>
            <a:r>
              <a:rPr lang="en-US" sz="2800" b="1" dirty="0">
                <a:solidFill>
                  <a:srgbClr val="000000"/>
                </a:solidFill>
                <a:latin typeface="Cormorant Garamond Medium"/>
              </a:rPr>
              <a:t>Se </a:t>
            </a:r>
            <a:r>
              <a:rPr lang="en-US" sz="2800" b="1" dirty="0" err="1">
                <a:solidFill>
                  <a:srgbClr val="000000"/>
                </a:solidFill>
                <a:latin typeface="Cormorant Garamond Medium"/>
              </a:rPr>
              <a:t>aplica</a:t>
            </a:r>
            <a:r>
              <a:rPr lang="en-US" sz="2800" b="1" dirty="0">
                <a:solidFill>
                  <a:srgbClr val="000000"/>
                </a:solidFill>
                <a:latin typeface="Cormorant Garamond Medium"/>
              </a:rPr>
              <a:t> a: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Todos los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elementos</a:t>
            </a:r>
            <a:endParaRPr lang="en-US" sz="2800" dirty="0">
              <a:solidFill>
                <a:srgbClr val="000000"/>
              </a:solidFill>
              <a:latin typeface="Cormorant Garamond Medium"/>
            </a:endParaRPr>
          </a:p>
          <a:p>
            <a:pPr>
              <a:lnSpc>
                <a:spcPts val="3360"/>
              </a:lnSpc>
            </a:pPr>
            <a:r>
              <a:rPr lang="en-US" sz="2800" b="1" dirty="0">
                <a:solidFill>
                  <a:srgbClr val="000000"/>
                </a:solidFill>
                <a:latin typeface="Cormorant Garamond Medium"/>
              </a:rPr>
              <a:t>Valor </a:t>
            </a:r>
            <a:r>
              <a:rPr lang="en-US" sz="2800" b="1" dirty="0" err="1">
                <a:solidFill>
                  <a:srgbClr val="000000"/>
                </a:solidFill>
                <a:latin typeface="Cormorant Garamond Medium"/>
              </a:rPr>
              <a:t>inicial</a:t>
            </a:r>
            <a:r>
              <a:rPr lang="en-US" sz="2800" b="1" dirty="0">
                <a:solidFill>
                  <a:srgbClr val="000000"/>
                </a:solidFill>
                <a:latin typeface="Cormorant Garamond Medium"/>
              </a:rPr>
              <a:t>: 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static</a:t>
            </a:r>
          </a:p>
          <a:p>
            <a:pPr>
              <a:lnSpc>
                <a:spcPts val="3360"/>
              </a:lnSpc>
            </a:pPr>
            <a:r>
              <a:rPr lang="en-US" sz="2800" b="1" dirty="0" err="1">
                <a:solidFill>
                  <a:srgbClr val="000000"/>
                </a:solidFill>
                <a:latin typeface="Cormorant Garamond Medium"/>
              </a:rPr>
              <a:t>Descripción</a:t>
            </a:r>
            <a:r>
              <a:rPr lang="en-US" sz="2800" b="1" dirty="0">
                <a:solidFill>
                  <a:srgbClr val="000000"/>
                </a:solidFill>
                <a:latin typeface="Cormorant Garamond Medium"/>
              </a:rPr>
              <a:t>: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Selecciona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con el que 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mostrará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elemento</a:t>
            </a:r>
            <a:endParaRPr lang="en-US" sz="2800" dirty="0">
              <a:solidFill>
                <a:srgbClr val="000000"/>
              </a:solidFill>
              <a:latin typeface="Cormorant Garamond Medium"/>
            </a:endParaRPr>
          </a:p>
          <a:p>
            <a:pPr>
              <a:lnSpc>
                <a:spcPts val="3360"/>
              </a:lnSpc>
            </a:pPr>
            <a:endParaRPr lang="en-US" sz="2800" dirty="0">
              <a:solidFill>
                <a:srgbClr val="000000"/>
              </a:solidFill>
              <a:latin typeface="Cormorant Garamond Medium"/>
            </a:endParaRPr>
          </a:p>
          <a:p>
            <a:pPr>
              <a:lnSpc>
                <a:spcPts val="3360"/>
              </a:lnSpc>
            </a:pP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significado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los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posibles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valores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propiedad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position:</a:t>
            </a:r>
          </a:p>
          <a:p>
            <a:pPr marL="604520" lvl="1" indent="-302260">
              <a:lnSpc>
                <a:spcPts val="336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Cormorant Garamond Bold" panose="020B0604020202020204" charset="0"/>
              </a:rPr>
              <a:t>static: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corresponde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al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normal. Si 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utiliza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este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valor, 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ignoran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los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valores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las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propiedades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top, right, bottom y left.</a:t>
            </a:r>
          </a:p>
          <a:p>
            <a:pPr marL="604520" lvl="1" indent="-302260">
              <a:lnSpc>
                <a:spcPts val="336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relative: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corresponde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al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relativo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. 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desplazamiento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controla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con las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propiedades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top, right, bottom y left.</a:t>
            </a:r>
          </a:p>
          <a:p>
            <a:pPr marL="604520" lvl="1" indent="-302260">
              <a:lnSpc>
                <a:spcPts val="336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absolute: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corresponde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al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absoluto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. 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desplazamiento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caja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también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controla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con las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propiedades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top, right, bottom y left,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pero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su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interpretación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es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mucho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más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compleja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ya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que 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origen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coordenadas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desplazamiento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depende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su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elemento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contenedor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.</a:t>
            </a:r>
          </a:p>
          <a:p>
            <a:pPr marL="604520" lvl="1" indent="-302260">
              <a:lnSpc>
                <a:spcPts val="336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ormorant Garamond Bold" panose="020B0604020202020204" charset="0"/>
              </a:rPr>
              <a:t>fixed: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corresponde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al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fijo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. 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desplazamiento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se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establece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de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misma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forma que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posicionamiento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absoluto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pero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este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caso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el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elemento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permanece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inamovible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en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 la </a:t>
            </a:r>
            <a:r>
              <a:rPr lang="en-US" sz="2800" dirty="0" err="1">
                <a:solidFill>
                  <a:srgbClr val="000000"/>
                </a:solidFill>
                <a:latin typeface="Cormorant Garamond Medium"/>
              </a:rPr>
              <a:t>pantalla</a:t>
            </a:r>
            <a:r>
              <a:rPr lang="en-US" sz="2800" dirty="0">
                <a:solidFill>
                  <a:srgbClr val="000000"/>
                </a:solidFill>
                <a:latin typeface="Cormorant Garamond Medium"/>
              </a:rPr>
              <a:t>.</a:t>
            </a:r>
          </a:p>
          <a:p>
            <a:pPr>
              <a:lnSpc>
                <a:spcPts val="3360"/>
              </a:lnSpc>
            </a:pPr>
            <a:endParaRPr lang="en-US" sz="2800" dirty="0">
              <a:solidFill>
                <a:srgbClr val="000000"/>
              </a:solidFill>
              <a:latin typeface="Cormorant Garamond Mediu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70047" y="843915"/>
            <a:ext cx="581484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Cormorant Garamond Bold"/>
              </a:rPr>
              <a:t>06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637070" y="8984932"/>
            <a:ext cx="783261" cy="153882"/>
            <a:chOff x="0" y="0"/>
            <a:chExt cx="2184939" cy="429260"/>
          </a:xfrm>
        </p:grpSpPr>
        <p:sp>
          <p:nvSpPr>
            <p:cNvPr id="7" name="Freeform 7"/>
            <p:cNvSpPr/>
            <p:nvPr/>
          </p:nvSpPr>
          <p:spPr>
            <a:xfrm>
              <a:off x="0" y="-5080"/>
              <a:ext cx="2184940" cy="434340"/>
            </a:xfrm>
            <a:custGeom>
              <a:avLst/>
              <a:gdLst/>
              <a:ahLst/>
              <a:cxnLst/>
              <a:rect l="l" t="t" r="r" b="b"/>
              <a:pathLst>
                <a:path w="2184940" h="434340">
                  <a:moveTo>
                    <a:pt x="2167159" y="187960"/>
                  </a:moveTo>
                  <a:lnTo>
                    <a:pt x="1905539" y="11430"/>
                  </a:lnTo>
                  <a:cubicBezTo>
                    <a:pt x="1887759" y="0"/>
                    <a:pt x="1864899" y="3810"/>
                    <a:pt x="1852199" y="21590"/>
                  </a:cubicBezTo>
                  <a:cubicBezTo>
                    <a:pt x="1840769" y="39370"/>
                    <a:pt x="1844579" y="62230"/>
                    <a:pt x="1862359" y="74930"/>
                  </a:cubicBezTo>
                  <a:lnTo>
                    <a:pt x="202110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21109" y="257810"/>
                  </a:lnTo>
                  <a:lnTo>
                    <a:pt x="1862359" y="364490"/>
                  </a:lnTo>
                  <a:cubicBezTo>
                    <a:pt x="1844579" y="375920"/>
                    <a:pt x="1840769" y="400050"/>
                    <a:pt x="1852199" y="417830"/>
                  </a:cubicBezTo>
                  <a:cubicBezTo>
                    <a:pt x="1859819" y="429260"/>
                    <a:pt x="1871249" y="434340"/>
                    <a:pt x="1883949" y="434340"/>
                  </a:cubicBezTo>
                  <a:cubicBezTo>
                    <a:pt x="1891569" y="434340"/>
                    <a:pt x="1899190" y="431800"/>
                    <a:pt x="1905540" y="427990"/>
                  </a:cubicBezTo>
                  <a:lnTo>
                    <a:pt x="2168429" y="251460"/>
                  </a:lnTo>
                  <a:cubicBezTo>
                    <a:pt x="2178590" y="243840"/>
                    <a:pt x="2184940" y="232410"/>
                    <a:pt x="2184940" y="219710"/>
                  </a:cubicBezTo>
                  <a:cubicBezTo>
                    <a:pt x="2184940" y="207010"/>
                    <a:pt x="2178590" y="195580"/>
                    <a:pt x="2167159" y="1879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6693" b="5372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072514" y="-209100"/>
            <a:ext cx="9525" cy="10496100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3" name="TextBox 3"/>
          <p:cNvSpPr txBox="1"/>
          <p:nvPr/>
        </p:nvSpPr>
        <p:spPr>
          <a:xfrm>
            <a:off x="3018726" y="1114425"/>
            <a:ext cx="10241818" cy="624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0"/>
              </a:lnSpc>
            </a:pPr>
            <a:r>
              <a:rPr lang="en-US" sz="4700" dirty="0">
                <a:solidFill>
                  <a:srgbClr val="000000"/>
                </a:solidFill>
                <a:latin typeface="Cormorant Garamond Bold" panose="020B0604020202020204" charset="0"/>
              </a:rPr>
              <a:t>PROPIEDADES</a:t>
            </a:r>
            <a:r>
              <a:rPr lang="en-US" sz="4700" dirty="0">
                <a:solidFill>
                  <a:srgbClr val="000000"/>
                </a:solidFill>
                <a:latin typeface="Cormorant Garamond Medium Bold"/>
              </a:rPr>
              <a:t>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018726" y="2226137"/>
            <a:ext cx="14240574" cy="3917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CSS define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cuatro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propiedades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llamadas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top, right, bottom y left para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controlar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el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desplazamiento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de las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cajas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posicionadas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:</a:t>
            </a:r>
          </a:p>
          <a:p>
            <a:pPr>
              <a:lnSpc>
                <a:spcPts val="3360"/>
              </a:lnSpc>
            </a:pPr>
            <a:r>
              <a:rPr lang="en-US" sz="2800" b="1" dirty="0" err="1">
                <a:solidFill>
                  <a:srgbClr val="000000"/>
                </a:solidFill>
                <a:latin typeface="Cormorant Garamond Medium" panose="020B0604020202020204" charset="0"/>
              </a:rPr>
              <a:t>Propiedades</a:t>
            </a:r>
            <a:r>
              <a:rPr lang="en-US" sz="2800" b="1" dirty="0">
                <a:solidFill>
                  <a:srgbClr val="000000"/>
                </a:solidFill>
                <a:latin typeface="Cormorant Garamond Medium" panose="020B0604020202020204" charset="0"/>
              </a:rPr>
              <a:t>: 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top, right, bottom, left</a:t>
            </a:r>
          </a:p>
          <a:p>
            <a:pPr>
              <a:lnSpc>
                <a:spcPts val="3360"/>
              </a:lnSpc>
            </a:pPr>
            <a:r>
              <a:rPr lang="en-US" sz="2800" b="1" dirty="0" err="1">
                <a:solidFill>
                  <a:srgbClr val="000000"/>
                </a:solidFill>
                <a:latin typeface="Cormorant Garamond Medium" panose="020B0604020202020204" charset="0"/>
              </a:rPr>
              <a:t>Valores</a:t>
            </a:r>
            <a:r>
              <a:rPr lang="en-US" sz="2800" b="1" dirty="0">
                <a:solidFill>
                  <a:srgbClr val="000000"/>
                </a:solidFill>
                <a:latin typeface="Cormorant Garamond Medium" panose="020B0604020202020204" charset="0"/>
              </a:rPr>
              <a:t>:</a:t>
            </a:r>
            <a:r>
              <a:rPr lang="en-US" sz="2800" b="1" dirty="0">
                <a:solidFill>
                  <a:srgbClr val="000000"/>
                </a:solidFill>
                <a:latin typeface="Cormorant Garamond Medium" panose="020B0604020202020204" charset="0"/>
                <a:ea typeface="Cormorant Garamond Medium"/>
              </a:rPr>
              <a:t>﻿</a:t>
            </a:r>
            <a:r>
              <a:rPr lang="en-US" sz="2800" b="1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u="sng" dirty="0" err="1">
                <a:solidFill>
                  <a:srgbClr val="000000"/>
                </a:solidFill>
                <a:latin typeface="Cormorant Garamond Medium" panose="020B0604020202020204" charset="0"/>
              </a:rPr>
              <a:t>unidad</a:t>
            </a:r>
            <a:r>
              <a:rPr lang="en-US" sz="2800" u="sng" dirty="0">
                <a:solidFill>
                  <a:srgbClr val="000000"/>
                </a:solidFill>
                <a:latin typeface="Cormorant Garamond Medium" panose="020B0604020202020204" charset="0"/>
              </a:rPr>
              <a:t> de </a:t>
            </a:r>
            <a:r>
              <a:rPr lang="en-US" sz="2800" u="sng" dirty="0" err="1">
                <a:solidFill>
                  <a:srgbClr val="000000"/>
                </a:solidFill>
                <a:latin typeface="Cormorant Garamond Medium" panose="020B0604020202020204" charset="0"/>
              </a:rPr>
              <a:t>medida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| </a:t>
            </a:r>
            <a:r>
              <a:rPr lang="en-US" sz="2800" u="sng" dirty="0" err="1">
                <a:solidFill>
                  <a:srgbClr val="000000"/>
                </a:solidFill>
                <a:latin typeface="Cormorant Garamond Medium" panose="020B0604020202020204" charset="0"/>
              </a:rPr>
              <a:t>porcentaje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| auto | </a:t>
            </a:r>
            <a:r>
              <a:rPr lang="en-US" sz="2800" u="sng" dirty="0">
                <a:solidFill>
                  <a:srgbClr val="000000"/>
                </a:solidFill>
                <a:latin typeface="Cormorant Garamond Medium" panose="020B0604020202020204" charset="0"/>
              </a:rPr>
              <a:t>inherit</a:t>
            </a:r>
          </a:p>
          <a:p>
            <a:pPr>
              <a:lnSpc>
                <a:spcPts val="3360"/>
              </a:lnSpc>
            </a:pPr>
            <a:r>
              <a:rPr lang="en-US" sz="2800" b="1" dirty="0">
                <a:solidFill>
                  <a:srgbClr val="000000"/>
                </a:solidFill>
                <a:latin typeface="Cormorant Garamond Medium" panose="020B0604020202020204" charset="0"/>
              </a:rPr>
              <a:t>Se </a:t>
            </a:r>
            <a:r>
              <a:rPr lang="en-US" sz="2800" b="1" dirty="0" err="1">
                <a:solidFill>
                  <a:srgbClr val="000000"/>
                </a:solidFill>
                <a:latin typeface="Cormorant Garamond Medium" panose="020B0604020202020204" charset="0"/>
              </a:rPr>
              <a:t>aplica</a:t>
            </a:r>
            <a:r>
              <a:rPr lang="en-US" sz="2800" b="1" dirty="0">
                <a:solidFill>
                  <a:srgbClr val="000000"/>
                </a:solidFill>
                <a:latin typeface="Cormorant Garamond Medium" panose="020B0604020202020204" charset="0"/>
              </a:rPr>
              <a:t> a: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Todos los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elementos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posicionados</a:t>
            </a:r>
            <a:endParaRPr lang="en-US" sz="2800" dirty="0">
              <a:solidFill>
                <a:srgbClr val="000000"/>
              </a:solidFill>
              <a:latin typeface="Cormorant Garamond Medium" panose="020B0604020202020204" charset="0"/>
            </a:endParaRPr>
          </a:p>
          <a:p>
            <a:pPr>
              <a:lnSpc>
                <a:spcPts val="3360"/>
              </a:lnSpc>
            </a:pPr>
            <a:r>
              <a:rPr lang="en-US" sz="2800" b="1" dirty="0">
                <a:solidFill>
                  <a:srgbClr val="000000"/>
                </a:solidFill>
                <a:latin typeface="Cormorant Garamond Medium" panose="020B0604020202020204" charset="0"/>
              </a:rPr>
              <a:t>Valor </a:t>
            </a:r>
            <a:r>
              <a:rPr lang="en-US" sz="2800" b="1" dirty="0" err="1">
                <a:solidFill>
                  <a:srgbClr val="000000"/>
                </a:solidFill>
                <a:latin typeface="Cormorant Garamond Medium" panose="020B0604020202020204" charset="0"/>
              </a:rPr>
              <a:t>inicial</a:t>
            </a:r>
            <a:r>
              <a:rPr lang="en-US" sz="2800" b="1" dirty="0">
                <a:solidFill>
                  <a:srgbClr val="000000"/>
                </a:solidFill>
                <a:latin typeface="Cormorant Garamond Medium" panose="020B0604020202020204" charset="0"/>
              </a:rPr>
              <a:t>: 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auto</a:t>
            </a:r>
          </a:p>
          <a:p>
            <a:pPr>
              <a:lnSpc>
                <a:spcPts val="3360"/>
              </a:lnSpc>
            </a:pPr>
            <a:r>
              <a:rPr lang="en-US" sz="2800" b="1" dirty="0" err="1">
                <a:solidFill>
                  <a:srgbClr val="000000"/>
                </a:solidFill>
                <a:latin typeface="Cormorant Garamond Medium" panose="020B0604020202020204" charset="0"/>
              </a:rPr>
              <a:t>Descripción</a:t>
            </a:r>
            <a:r>
              <a:rPr lang="en-US" sz="2800" b="1" dirty="0">
                <a:solidFill>
                  <a:srgbClr val="000000"/>
                </a:solidFill>
                <a:latin typeface="Cormorant Garamond Medium" panose="020B0604020202020204" charset="0"/>
              </a:rPr>
              <a:t>: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Indican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el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desplazamiento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horizontal y vertical del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elemento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respecto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su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rmorant Garamond Medium" panose="020B0604020202020204" charset="0"/>
              </a:rPr>
              <a:t>posición</a:t>
            </a:r>
            <a:r>
              <a:rPr lang="en-US" sz="2800" dirty="0">
                <a:solidFill>
                  <a:srgbClr val="000000"/>
                </a:solidFill>
                <a:latin typeface="Cormorant Garamond Medium" panose="020B0604020202020204" charset="0"/>
              </a:rPr>
              <a:t> original</a:t>
            </a:r>
          </a:p>
          <a:p>
            <a:pPr>
              <a:lnSpc>
                <a:spcPts val="3360"/>
              </a:lnSpc>
            </a:pPr>
            <a:endParaRPr lang="en-US" sz="2800" dirty="0">
              <a:solidFill>
                <a:srgbClr val="000000"/>
              </a:solidFill>
              <a:latin typeface="Cormorant Garamond Mediu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70047" y="843915"/>
            <a:ext cx="581484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Cormorant Garamond Bold"/>
              </a:rPr>
              <a:t>07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637070" y="8984932"/>
            <a:ext cx="783261" cy="153882"/>
            <a:chOff x="0" y="0"/>
            <a:chExt cx="2184939" cy="429260"/>
          </a:xfrm>
        </p:grpSpPr>
        <p:sp>
          <p:nvSpPr>
            <p:cNvPr id="7" name="Freeform 7"/>
            <p:cNvSpPr/>
            <p:nvPr/>
          </p:nvSpPr>
          <p:spPr>
            <a:xfrm>
              <a:off x="0" y="-5080"/>
              <a:ext cx="2184940" cy="434340"/>
            </a:xfrm>
            <a:custGeom>
              <a:avLst/>
              <a:gdLst/>
              <a:ahLst/>
              <a:cxnLst/>
              <a:rect l="l" t="t" r="r" b="b"/>
              <a:pathLst>
                <a:path w="2184940" h="434340">
                  <a:moveTo>
                    <a:pt x="2167159" y="187960"/>
                  </a:moveTo>
                  <a:lnTo>
                    <a:pt x="1905539" y="11430"/>
                  </a:lnTo>
                  <a:cubicBezTo>
                    <a:pt x="1887759" y="0"/>
                    <a:pt x="1864899" y="3810"/>
                    <a:pt x="1852199" y="21590"/>
                  </a:cubicBezTo>
                  <a:cubicBezTo>
                    <a:pt x="1840769" y="39370"/>
                    <a:pt x="1844579" y="62230"/>
                    <a:pt x="1862359" y="74930"/>
                  </a:cubicBezTo>
                  <a:lnTo>
                    <a:pt x="202110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021109" y="257810"/>
                  </a:lnTo>
                  <a:lnTo>
                    <a:pt x="1862359" y="364490"/>
                  </a:lnTo>
                  <a:cubicBezTo>
                    <a:pt x="1844579" y="375920"/>
                    <a:pt x="1840769" y="400050"/>
                    <a:pt x="1852199" y="417830"/>
                  </a:cubicBezTo>
                  <a:cubicBezTo>
                    <a:pt x="1859819" y="429260"/>
                    <a:pt x="1871249" y="434340"/>
                    <a:pt x="1883949" y="434340"/>
                  </a:cubicBezTo>
                  <a:cubicBezTo>
                    <a:pt x="1891569" y="434340"/>
                    <a:pt x="1899190" y="431800"/>
                    <a:pt x="1905540" y="427990"/>
                  </a:cubicBezTo>
                  <a:lnTo>
                    <a:pt x="2168429" y="251460"/>
                  </a:lnTo>
                  <a:cubicBezTo>
                    <a:pt x="2178590" y="243840"/>
                    <a:pt x="2184940" y="232410"/>
                    <a:pt x="2184940" y="219710"/>
                  </a:cubicBezTo>
                  <a:cubicBezTo>
                    <a:pt x="2184940" y="207010"/>
                    <a:pt x="2178590" y="195580"/>
                    <a:pt x="2167159" y="1879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6693" b="5372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3700" y="3795395"/>
            <a:ext cx="4500999" cy="624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00"/>
              </a:lnSpc>
            </a:pPr>
            <a:r>
              <a:rPr lang="en-US" sz="4700" dirty="0">
                <a:solidFill>
                  <a:srgbClr val="000000"/>
                </a:solidFill>
                <a:latin typeface="Cormorant Garamond Bold" panose="020B0604020202020204" charset="0"/>
              </a:rPr>
              <a:t>BIBLIOGRAFÍA</a:t>
            </a:r>
            <a:r>
              <a:rPr lang="en-US" sz="4700" dirty="0">
                <a:solidFill>
                  <a:srgbClr val="000000"/>
                </a:solidFill>
                <a:latin typeface="Cormorant Garamond Medium Bold"/>
              </a:rPr>
              <a:t>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606829" y="4410075"/>
            <a:ext cx="14240574" cy="745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02"/>
              </a:lnSpc>
            </a:pPr>
            <a:r>
              <a:rPr lang="en-US" sz="5400" dirty="0">
                <a:solidFill>
                  <a:srgbClr val="000000"/>
                </a:solidFill>
                <a:latin typeface="Cormorant Garamond Bold" panose="020B0604020202020204" charset="0"/>
              </a:rPr>
              <a:t>https://uniwebsidad.com/libros/css/capitulo-5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854</Words>
  <Application>Microsoft Office PowerPoint</Application>
  <PresentationFormat>Personalizado</PresentationFormat>
  <Paragraphs>62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Cormorant Garamond Medium</vt:lpstr>
      <vt:lpstr>Calibri</vt:lpstr>
      <vt:lpstr>Cormorant Garamond Bold Bold</vt:lpstr>
      <vt:lpstr>Arial</vt:lpstr>
      <vt:lpstr>Cormorant Garamond Bold</vt:lpstr>
      <vt:lpstr>Cormorant Garamond Medium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POSICIONAMIENTO Y VISUALIZACIÓN</dc:title>
  <cp:lastModifiedBy>JOSE LEIVA</cp:lastModifiedBy>
  <cp:revision>9</cp:revision>
  <dcterms:created xsi:type="dcterms:W3CDTF">2006-08-16T00:00:00Z</dcterms:created>
  <dcterms:modified xsi:type="dcterms:W3CDTF">2021-05-09T01:07:14Z</dcterms:modified>
  <dc:identifier>DAEd6EsxX-4</dc:identifier>
</cp:coreProperties>
</file>

<file path=docProps/thumbnail.jpeg>
</file>